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Slab"/>
      <p:regular r:id="rId21"/>
      <p:bold r:id="rId22"/>
    </p:embeddedFont>
    <p:embeddedFont>
      <p:font typeface="Roboto"/>
      <p:regular r:id="rId23"/>
      <p:bold r:id="rId24"/>
      <p:italic r:id="rId25"/>
      <p:boldItalic r:id="rId26"/>
    </p:embeddedFont>
    <p:embeddedFont>
      <p:font typeface="Roboto Condensed"/>
      <p:regular r:id="rId27"/>
      <p:bold r:id="rId28"/>
      <p:italic r:id="rId29"/>
      <p:boldItalic r:id="rId30"/>
    </p:embeddedFont>
    <p:embeddedFont>
      <p:font typeface="Gill Sans"/>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RobotoCondensed-bold.fntdata"/><Relationship Id="rId27" Type="http://schemas.openxmlformats.org/officeDocument/2006/relationships/font" Target="fonts/RobotoCondense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Condense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illSans-regular.fntdata"/><Relationship Id="rId30" Type="http://schemas.openxmlformats.org/officeDocument/2006/relationships/font" Target="fonts/RobotoCondensed-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GillSans-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616ee99d4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616ee99d4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1700b43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61700b43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7ce9aee9c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7ce9aee9c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16ee99d4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616ee99d4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616ee99d4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616ee99d4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61700b43d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61700b43d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aa64a39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faa64a39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321be90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f321be90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616ee99d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616ee99d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16ee99d4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616ee99d4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16ee99d4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616ee99d4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16ee99d4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616ee99d4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616ee99d4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616ee99d4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16ee99d4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616ee99d4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24" name="Google Shape;24;p3"/>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5" name="Shape 25"/>
        <p:cNvGrpSpPr/>
        <p:nvPr/>
      </p:nvGrpSpPr>
      <p:grpSpPr>
        <a:xfrm>
          <a:off x="0" y="0"/>
          <a:ext cx="0" cy="0"/>
          <a:chOff x="0" y="0"/>
          <a:chExt cx="0" cy="0"/>
        </a:xfrm>
      </p:grpSpPr>
      <p:sp>
        <p:nvSpPr>
          <p:cNvPr id="26" name="Google Shape;26;p4"/>
          <p:cNvSpPr txBox="1"/>
          <p:nvPr>
            <p:ph type="title"/>
          </p:nvPr>
        </p:nvSpPr>
        <p:spPr>
          <a:xfrm>
            <a:off x="364950" y="197775"/>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32" name="Google Shape;32;p4"/>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41" name="Google Shape;41;p5"/>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pic>
        <p:nvPicPr>
          <p:cNvPr id="42" name="Google Shape;42;p5"/>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6"/>
          <p:cNvSpPr txBox="1"/>
          <p:nvPr>
            <p:ph idx="1" type="body"/>
          </p:nvPr>
        </p:nvSpPr>
        <p:spPr>
          <a:xfrm>
            <a:off x="311700" y="100007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
        <p:nvSpPr>
          <p:cNvPr id="52" name="Google Shape;52;p6"/>
          <p:cNvSpPr txBox="1"/>
          <p:nvPr>
            <p:ph idx="2" type="body"/>
          </p:nvPr>
        </p:nvSpPr>
        <p:spPr>
          <a:xfrm>
            <a:off x="4635275" y="97502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53" name="Google Shape;53;p6"/>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8"/>
          <p:cNvSpPr txBox="1"/>
          <p:nvPr>
            <p:ph type="title"/>
          </p:nvPr>
        </p:nvSpPr>
        <p:spPr>
          <a:xfrm>
            <a:off x="5144100" y="175650"/>
            <a:ext cx="39999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
        <p:nvSpPr>
          <p:cNvPr id="61" name="Google Shape;61;p8"/>
          <p:cNvSpPr txBox="1"/>
          <p:nvPr>
            <p:ph idx="1"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pic>
        <p:nvPicPr>
          <p:cNvPr id="62" name="Google Shape;62;p8"/>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63" name="Shape 63"/>
        <p:cNvGrpSpPr/>
        <p:nvPr/>
      </p:nvGrpSpPr>
      <p:grpSpPr>
        <a:xfrm>
          <a:off x="0" y="0"/>
          <a:ext cx="0" cy="0"/>
          <a:chOff x="0" y="0"/>
          <a:chExt cx="0" cy="0"/>
        </a:xfrm>
      </p:grpSpPr>
      <p:sp>
        <p:nvSpPr>
          <p:cNvPr id="64" name="Google Shape;64;p9"/>
          <p:cNvSpPr txBox="1"/>
          <p:nvPr>
            <p:ph type="title"/>
          </p:nvPr>
        </p:nvSpPr>
        <p:spPr>
          <a:xfrm>
            <a:off x="341425" y="117600"/>
            <a:ext cx="39999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9"/>
          <p:cNvSpPr txBox="1"/>
          <p:nvPr>
            <p:ph idx="1" type="body"/>
          </p:nvPr>
        </p:nvSpPr>
        <p:spPr>
          <a:xfrm>
            <a:off x="410725" y="12468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sp>
        <p:nvSpPr>
          <p:cNvPr id="67" name="Google Shape;67;p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71" name="Google Shape;71;p9"/>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4" name="Google Shape;74;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666666"/>
              </a:buClr>
              <a:buSzPts val="1800"/>
              <a:buChar char="●"/>
              <a:defRPr>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76" name="Google Shape;7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youtube.com/@FederalStudentAid" TargetMode="External"/><Relationship Id="rId4" Type="http://schemas.openxmlformats.org/officeDocument/2006/relationships/hyperlink" Target="http://www.collegeforalltexans.com" TargetMode="External"/><Relationship Id="rId5" Type="http://schemas.openxmlformats.org/officeDocument/2006/relationships/hyperlink" Target="http://www.collegeforalltexans.com" TargetMode="External"/><Relationship Id="rId6" Type="http://schemas.openxmlformats.org/officeDocument/2006/relationships/hyperlink" Target="https://www.uaspire.org/" TargetMode="External"/><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studentaid.gov"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studentaid.gov"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collegeforalltexans.com/index.cfm?objectid=A3119543-CBF8-C202-F1B0EEFD5F4B9805"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0" y="336925"/>
            <a:ext cx="7893000" cy="157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FAFSA Information</a:t>
            </a:r>
            <a:endParaRPr b="1"/>
          </a:p>
        </p:txBody>
      </p:sp>
      <p:sp>
        <p:nvSpPr>
          <p:cNvPr id="91" name="Google Shape;91;p12"/>
          <p:cNvSpPr txBox="1"/>
          <p:nvPr>
            <p:ph idx="1" type="subTitle"/>
          </p:nvPr>
        </p:nvSpPr>
        <p:spPr>
          <a:xfrm>
            <a:off x="579450" y="2133350"/>
            <a:ext cx="7893000" cy="1238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70" name="Google Shape;170;p21"/>
          <p:cNvSpPr txBox="1"/>
          <p:nvPr/>
        </p:nvSpPr>
        <p:spPr>
          <a:xfrm>
            <a:off x="521125" y="139800"/>
            <a:ext cx="81240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Changes to the FAFSA</a:t>
            </a:r>
            <a:endParaRPr sz="200"/>
          </a:p>
        </p:txBody>
      </p:sp>
      <p:sp>
        <p:nvSpPr>
          <p:cNvPr id="171" name="Google Shape;171;p21"/>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72" name="Google Shape;172;p21"/>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pic>
        <p:nvPicPr>
          <p:cNvPr id="173" name="Google Shape;173;p21"/>
          <p:cNvPicPr preferRelativeResize="0"/>
          <p:nvPr/>
        </p:nvPicPr>
        <p:blipFill>
          <a:blip r:embed="rId4">
            <a:alphaModFix/>
          </a:blip>
          <a:stretch>
            <a:fillRect/>
          </a:stretch>
        </p:blipFill>
        <p:spPr>
          <a:xfrm>
            <a:off x="302250" y="854650"/>
            <a:ext cx="8689352" cy="422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79" name="Google Shape;179;p22"/>
          <p:cNvSpPr txBox="1"/>
          <p:nvPr/>
        </p:nvSpPr>
        <p:spPr>
          <a:xfrm>
            <a:off x="521125" y="139800"/>
            <a:ext cx="81240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Changes to the FAFSA</a:t>
            </a:r>
            <a:endParaRPr sz="200"/>
          </a:p>
        </p:txBody>
      </p:sp>
      <p:sp>
        <p:nvSpPr>
          <p:cNvPr id="180" name="Google Shape;180;p22"/>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81" name="Google Shape;181;p22"/>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pic>
        <p:nvPicPr>
          <p:cNvPr id="182" name="Google Shape;182;p22"/>
          <p:cNvPicPr preferRelativeResize="0"/>
          <p:nvPr/>
        </p:nvPicPr>
        <p:blipFill>
          <a:blip r:embed="rId4">
            <a:alphaModFix/>
          </a:blip>
          <a:stretch>
            <a:fillRect/>
          </a:stretch>
        </p:blipFill>
        <p:spPr>
          <a:xfrm>
            <a:off x="309775" y="843900"/>
            <a:ext cx="8681825" cy="4230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88" name="Google Shape;188;p23"/>
          <p:cNvSpPr txBox="1"/>
          <p:nvPr/>
        </p:nvSpPr>
        <p:spPr>
          <a:xfrm>
            <a:off x="521125" y="139800"/>
            <a:ext cx="81240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Changes to the FAFSA</a:t>
            </a:r>
            <a:endParaRPr sz="200"/>
          </a:p>
        </p:txBody>
      </p:sp>
      <p:sp>
        <p:nvSpPr>
          <p:cNvPr id="189" name="Google Shape;189;p23"/>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90" name="Google Shape;190;p23"/>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pic>
        <p:nvPicPr>
          <p:cNvPr id="191" name="Google Shape;191;p23"/>
          <p:cNvPicPr preferRelativeResize="0"/>
          <p:nvPr/>
        </p:nvPicPr>
        <p:blipFill>
          <a:blip r:embed="rId4">
            <a:alphaModFix/>
          </a:blip>
          <a:stretch>
            <a:fillRect/>
          </a:stretch>
        </p:blipFill>
        <p:spPr>
          <a:xfrm>
            <a:off x="235000" y="792100"/>
            <a:ext cx="8756601" cy="4252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97" name="Google Shape;197;p24"/>
          <p:cNvSpPr txBox="1"/>
          <p:nvPr/>
        </p:nvSpPr>
        <p:spPr>
          <a:xfrm>
            <a:off x="521125" y="139800"/>
            <a:ext cx="81240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Changes to the FAFSA</a:t>
            </a:r>
            <a:endParaRPr sz="200"/>
          </a:p>
        </p:txBody>
      </p:sp>
      <p:sp>
        <p:nvSpPr>
          <p:cNvPr id="198" name="Google Shape;198;p24"/>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99" name="Google Shape;199;p24"/>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pic>
        <p:nvPicPr>
          <p:cNvPr id="200" name="Google Shape;200;p24"/>
          <p:cNvPicPr preferRelativeResize="0"/>
          <p:nvPr/>
        </p:nvPicPr>
        <p:blipFill>
          <a:blip r:embed="rId4">
            <a:alphaModFix/>
          </a:blip>
          <a:stretch>
            <a:fillRect/>
          </a:stretch>
        </p:blipFill>
        <p:spPr>
          <a:xfrm>
            <a:off x="235000" y="839000"/>
            <a:ext cx="8756600" cy="4189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206" name="Google Shape;206;p25"/>
          <p:cNvSpPr txBox="1"/>
          <p:nvPr/>
        </p:nvSpPr>
        <p:spPr>
          <a:xfrm>
            <a:off x="521125" y="139800"/>
            <a:ext cx="81240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Changes to the FAFSA</a:t>
            </a:r>
            <a:endParaRPr sz="200"/>
          </a:p>
        </p:txBody>
      </p:sp>
      <p:sp>
        <p:nvSpPr>
          <p:cNvPr id="207" name="Google Shape;207;p25"/>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208" name="Google Shape;208;p25"/>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pic>
        <p:nvPicPr>
          <p:cNvPr id="209" name="Google Shape;209;p25"/>
          <p:cNvPicPr preferRelativeResize="0"/>
          <p:nvPr/>
        </p:nvPicPr>
        <p:blipFill>
          <a:blip r:embed="rId4">
            <a:alphaModFix/>
          </a:blip>
          <a:stretch>
            <a:fillRect/>
          </a:stretch>
        </p:blipFill>
        <p:spPr>
          <a:xfrm>
            <a:off x="376800" y="924900"/>
            <a:ext cx="8614799" cy="4088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215" name="Google Shape;215;p26"/>
          <p:cNvSpPr txBox="1"/>
          <p:nvPr/>
        </p:nvSpPr>
        <p:spPr>
          <a:xfrm>
            <a:off x="510000" y="267037"/>
            <a:ext cx="8124000" cy="294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Helpful Websites and Videos</a:t>
            </a:r>
            <a:endParaRPr b="1" sz="3900">
              <a:solidFill>
                <a:srgbClr val="00305D"/>
              </a:solidFill>
              <a:latin typeface="Roboto Condensed"/>
              <a:ea typeface="Roboto Condensed"/>
              <a:cs typeface="Roboto Condensed"/>
              <a:sym typeface="Roboto Condensed"/>
            </a:endParaRPr>
          </a:p>
          <a:p>
            <a:pPr indent="0" lvl="0" marL="0" rtl="0" algn="ctr">
              <a:spcBef>
                <a:spcPts val="0"/>
              </a:spcBef>
              <a:spcAft>
                <a:spcPts val="0"/>
              </a:spcAft>
              <a:buNone/>
            </a:pPr>
            <a:r>
              <a:t/>
            </a:r>
            <a:endParaRPr b="1" sz="2000">
              <a:solidFill>
                <a:srgbClr val="00305D"/>
              </a:solidFill>
              <a:latin typeface="Roboto Condensed"/>
              <a:ea typeface="Roboto Condensed"/>
              <a:cs typeface="Roboto Condensed"/>
              <a:sym typeface="Roboto Condensed"/>
            </a:endParaRPr>
          </a:p>
          <a:p>
            <a:pPr indent="0" lvl="0" marL="0" rtl="0" algn="ctr">
              <a:spcBef>
                <a:spcPts val="0"/>
              </a:spcBef>
              <a:spcAft>
                <a:spcPts val="0"/>
              </a:spcAft>
              <a:buNone/>
            </a:pPr>
            <a:r>
              <a:rPr b="1" lang="en" sz="2000" u="sng">
                <a:solidFill>
                  <a:schemeClr val="hlink"/>
                </a:solidFill>
                <a:latin typeface="Roboto Condensed"/>
                <a:ea typeface="Roboto Condensed"/>
                <a:cs typeface="Roboto Condensed"/>
                <a:sym typeface="Roboto Condensed"/>
                <a:hlinkClick r:id="rId3"/>
              </a:rPr>
              <a:t>https://www.youtube.com/@FederalStudentAid</a:t>
            </a:r>
            <a:endParaRPr b="1" sz="2000">
              <a:solidFill>
                <a:srgbClr val="00305D"/>
              </a:solidFill>
              <a:latin typeface="Roboto Condensed"/>
              <a:ea typeface="Roboto Condensed"/>
              <a:cs typeface="Roboto Condensed"/>
              <a:sym typeface="Roboto Condensed"/>
            </a:endParaRPr>
          </a:p>
          <a:p>
            <a:pPr indent="0" lvl="0" marL="0" rtl="0" algn="ctr">
              <a:spcBef>
                <a:spcPts val="0"/>
              </a:spcBef>
              <a:spcAft>
                <a:spcPts val="0"/>
              </a:spcAft>
              <a:buNone/>
            </a:pPr>
            <a:r>
              <a:t/>
            </a:r>
            <a:endParaRPr b="1" sz="2000">
              <a:solidFill>
                <a:srgbClr val="00305D"/>
              </a:solidFill>
              <a:latin typeface="Roboto Condensed"/>
              <a:ea typeface="Roboto Condensed"/>
              <a:cs typeface="Roboto Condensed"/>
              <a:sym typeface="Roboto Condensed"/>
            </a:endParaRPr>
          </a:p>
          <a:p>
            <a:pPr indent="0" lvl="0" marL="0" rtl="0" algn="ctr">
              <a:spcBef>
                <a:spcPts val="0"/>
              </a:spcBef>
              <a:spcAft>
                <a:spcPts val="0"/>
              </a:spcAft>
              <a:buNone/>
            </a:pPr>
            <a:r>
              <a:rPr b="1" lang="en" sz="2000" u="sng">
                <a:solidFill>
                  <a:schemeClr val="hlink"/>
                </a:solidFill>
                <a:latin typeface="Roboto Condensed"/>
                <a:ea typeface="Roboto Condensed"/>
                <a:cs typeface="Roboto Condensed"/>
                <a:sym typeface="Roboto Condensed"/>
                <a:hlinkClick r:id="rId4"/>
              </a:rPr>
              <a:t>w</a:t>
            </a:r>
            <a:r>
              <a:rPr b="1" lang="en" sz="2000" u="sng">
                <a:solidFill>
                  <a:schemeClr val="hlink"/>
                </a:solidFill>
                <a:latin typeface="Roboto Condensed"/>
                <a:ea typeface="Roboto Condensed"/>
                <a:cs typeface="Roboto Condensed"/>
                <a:sym typeface="Roboto Condensed"/>
                <a:hlinkClick r:id="rId5"/>
              </a:rPr>
              <a:t>ww.collegeforalltexans.com</a:t>
            </a:r>
            <a:endParaRPr b="1" sz="2000">
              <a:solidFill>
                <a:srgbClr val="00305D"/>
              </a:solidFill>
              <a:latin typeface="Roboto Condensed"/>
              <a:ea typeface="Roboto Condensed"/>
              <a:cs typeface="Roboto Condensed"/>
              <a:sym typeface="Roboto Condensed"/>
            </a:endParaRPr>
          </a:p>
          <a:p>
            <a:pPr indent="0" lvl="0" marL="0" rtl="0" algn="ctr">
              <a:spcBef>
                <a:spcPts val="0"/>
              </a:spcBef>
              <a:spcAft>
                <a:spcPts val="0"/>
              </a:spcAft>
              <a:buNone/>
            </a:pPr>
            <a:r>
              <a:t/>
            </a:r>
            <a:endParaRPr b="1" sz="2000">
              <a:solidFill>
                <a:srgbClr val="00305D"/>
              </a:solidFill>
              <a:latin typeface="Roboto Condensed"/>
              <a:ea typeface="Roboto Condensed"/>
              <a:cs typeface="Roboto Condensed"/>
              <a:sym typeface="Roboto Condensed"/>
            </a:endParaRPr>
          </a:p>
          <a:p>
            <a:pPr indent="0" lvl="0" marL="0" rtl="0" algn="ctr">
              <a:spcBef>
                <a:spcPts val="0"/>
              </a:spcBef>
              <a:spcAft>
                <a:spcPts val="0"/>
              </a:spcAft>
              <a:buNone/>
            </a:pPr>
            <a:r>
              <a:rPr b="1" lang="en" sz="2000">
                <a:solidFill>
                  <a:srgbClr val="00305D"/>
                </a:solidFill>
                <a:latin typeface="Roboto Condensed"/>
                <a:ea typeface="Roboto Condensed"/>
                <a:cs typeface="Roboto Condensed"/>
                <a:sym typeface="Roboto Condensed"/>
              </a:rPr>
              <a:t>Slides 8-15 come from Uaspire Online Training</a:t>
            </a:r>
            <a:endParaRPr b="1" sz="2000">
              <a:solidFill>
                <a:srgbClr val="00305D"/>
              </a:solidFill>
              <a:latin typeface="Roboto Condensed"/>
              <a:ea typeface="Roboto Condensed"/>
              <a:cs typeface="Roboto Condensed"/>
              <a:sym typeface="Roboto Condensed"/>
            </a:endParaRPr>
          </a:p>
          <a:p>
            <a:pPr indent="0" lvl="0" marL="0" rtl="0" algn="ctr">
              <a:spcBef>
                <a:spcPts val="0"/>
              </a:spcBef>
              <a:spcAft>
                <a:spcPts val="0"/>
              </a:spcAft>
              <a:buNone/>
            </a:pPr>
            <a:r>
              <a:rPr b="1" lang="en" sz="2000" u="sng">
                <a:solidFill>
                  <a:schemeClr val="hlink"/>
                </a:solidFill>
                <a:latin typeface="Roboto Condensed"/>
                <a:ea typeface="Roboto Condensed"/>
                <a:cs typeface="Roboto Condensed"/>
                <a:sym typeface="Roboto Condensed"/>
                <a:hlinkClick r:id="rId6"/>
              </a:rPr>
              <a:t>https://www.uaspire.org/</a:t>
            </a:r>
            <a:endParaRPr b="1" sz="2000">
              <a:solidFill>
                <a:srgbClr val="00305D"/>
              </a:solidFill>
              <a:latin typeface="Roboto Condensed"/>
              <a:ea typeface="Roboto Condensed"/>
              <a:cs typeface="Roboto Condensed"/>
              <a:sym typeface="Roboto Condensed"/>
            </a:endParaRPr>
          </a:p>
        </p:txBody>
      </p:sp>
      <p:sp>
        <p:nvSpPr>
          <p:cNvPr id="216" name="Google Shape;216;p26"/>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217" name="Google Shape;217;p26"/>
          <p:cNvPicPr preferRelativeResize="0"/>
          <p:nvPr/>
        </p:nvPicPr>
        <p:blipFill rotWithShape="1">
          <a:blip r:embed="rId7">
            <a:alphaModFix/>
          </a:blip>
          <a:srcRect b="155032" l="6638" r="-16179" t="-128448"/>
          <a:stretch/>
        </p:blipFill>
        <p:spPr>
          <a:xfrm>
            <a:off x="235000" y="2021325"/>
            <a:ext cx="2386450" cy="988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lang="en"/>
              <a:t>Upcoming Events</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4103975" y="388700"/>
            <a:ext cx="4854300" cy="4754700"/>
          </a:xfrm>
          <a:prstGeom prst="rect">
            <a:avLst/>
          </a:prstGeom>
        </p:spPr>
        <p:txBody>
          <a:bodyPr anchorCtr="0" anchor="ctr" bIns="91425" lIns="91425" spcFirstLastPara="1" rIns="91425" wrap="square" tIns="91425">
            <a:normAutofit fontScale="40000"/>
          </a:bodyPr>
          <a:lstStyle/>
          <a:p>
            <a:pPr indent="0" lvl="0" marL="0" rtl="0" algn="ctr">
              <a:lnSpc>
                <a:spcPct val="150000"/>
              </a:lnSpc>
              <a:spcBef>
                <a:spcPts val="0"/>
              </a:spcBef>
              <a:spcAft>
                <a:spcPts val="0"/>
              </a:spcAft>
              <a:buNone/>
            </a:pPr>
            <a:r>
              <a:rPr b="1" lang="en" sz="7600" u="sng">
                <a:solidFill>
                  <a:srgbClr val="981A31"/>
                </a:solidFill>
              </a:rPr>
              <a:t>We have a lot of upcoming events. Please mark these on your calendar. </a:t>
            </a:r>
            <a:endParaRPr b="1" sz="7700">
              <a:solidFill>
                <a:srgbClr val="FF0000"/>
              </a:solidFill>
            </a:endParaRPr>
          </a:p>
          <a:p>
            <a:pPr indent="0" lvl="0" marL="457200" rtl="0" algn="l">
              <a:lnSpc>
                <a:spcPct val="150000"/>
              </a:lnSpc>
              <a:spcBef>
                <a:spcPts val="1200"/>
              </a:spcBef>
              <a:spcAft>
                <a:spcPts val="0"/>
              </a:spcAft>
              <a:buNone/>
            </a:pPr>
            <a:r>
              <a:t/>
            </a:r>
            <a:endParaRPr b="1" sz="7700">
              <a:solidFill>
                <a:schemeClr val="dk1"/>
              </a:solidFill>
            </a:endParaRPr>
          </a:p>
          <a:p>
            <a:pPr indent="0" lvl="0" marL="0" rtl="0" algn="ctr">
              <a:lnSpc>
                <a:spcPct val="100000"/>
              </a:lnSpc>
              <a:spcBef>
                <a:spcPts val="1200"/>
              </a:spcBef>
              <a:spcAft>
                <a:spcPts val="0"/>
              </a:spcAft>
              <a:buNone/>
            </a:pPr>
            <a:r>
              <a:t/>
            </a:r>
            <a:endParaRPr b="1" sz="7700">
              <a:solidFill>
                <a:srgbClr val="00FF00"/>
              </a:solidFill>
            </a:endParaRPr>
          </a:p>
          <a:p>
            <a:pPr indent="0" lvl="0" marL="457200" rtl="0" algn="ctr">
              <a:lnSpc>
                <a:spcPct val="100000"/>
              </a:lnSpc>
              <a:spcBef>
                <a:spcPts val="1200"/>
              </a:spcBef>
              <a:spcAft>
                <a:spcPts val="1200"/>
              </a:spcAft>
              <a:buNone/>
            </a:pPr>
            <a:r>
              <a:t/>
            </a:r>
            <a:endParaRPr b="1" sz="2000">
              <a:solidFill>
                <a:srgbClr val="00689D"/>
              </a:solidFill>
            </a:endParaRPr>
          </a:p>
        </p:txBody>
      </p:sp>
      <p:sp>
        <p:nvSpPr>
          <p:cNvPr id="101" name="Google Shape;101;p13"/>
          <p:cNvSpPr txBox="1"/>
          <p:nvPr/>
        </p:nvSpPr>
        <p:spPr>
          <a:xfrm>
            <a:off x="7719775" y="4753225"/>
            <a:ext cx="10476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07" name="Google Shape;107;p14"/>
          <p:cNvSpPr txBox="1"/>
          <p:nvPr/>
        </p:nvSpPr>
        <p:spPr>
          <a:xfrm>
            <a:off x="317875" y="139800"/>
            <a:ext cx="86148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What is the FAFSA? </a:t>
            </a:r>
            <a:endParaRPr sz="200"/>
          </a:p>
        </p:txBody>
      </p:sp>
      <p:sp>
        <p:nvSpPr>
          <p:cNvPr id="108" name="Google Shape;108;p14"/>
          <p:cNvSpPr txBox="1"/>
          <p:nvPr/>
        </p:nvSpPr>
        <p:spPr>
          <a:xfrm>
            <a:off x="317875" y="876900"/>
            <a:ext cx="8694600" cy="4032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000">
                <a:solidFill>
                  <a:schemeClr val="dk1"/>
                </a:solidFill>
              </a:rPr>
              <a:t>FAFSA stands for Free Application for Federal Student Aid</a:t>
            </a:r>
            <a:endParaRPr sz="2000">
              <a:solidFill>
                <a:schemeClr val="dk1"/>
              </a:solidFill>
            </a:endParaRPr>
          </a:p>
          <a:p>
            <a:pPr indent="0" lvl="0" marL="0" rtl="0" algn="ctr">
              <a:lnSpc>
                <a:spcPct val="115000"/>
              </a:lnSpc>
              <a:spcBef>
                <a:spcPts val="0"/>
              </a:spcBef>
              <a:spcAft>
                <a:spcPts val="0"/>
              </a:spcAft>
              <a:buNone/>
            </a:pPr>
            <a:r>
              <a:rPr lang="en" sz="2000" u="sng">
                <a:solidFill>
                  <a:schemeClr val="hlink"/>
                </a:solidFill>
                <a:hlinkClick r:id="rId3"/>
              </a:rPr>
              <a:t>www.studentaid.gov</a:t>
            </a:r>
            <a:endParaRPr sz="2000">
              <a:solidFill>
                <a:schemeClr val="dk1"/>
              </a:solidFill>
            </a:endParaRPr>
          </a:p>
          <a:p>
            <a:pPr indent="0" lvl="0" marL="0" rtl="0" algn="ctr">
              <a:lnSpc>
                <a:spcPct val="115000"/>
              </a:lnSpc>
              <a:spcBef>
                <a:spcPts val="0"/>
              </a:spcBef>
              <a:spcAft>
                <a:spcPts val="0"/>
              </a:spcAft>
              <a:buNone/>
            </a:pPr>
            <a:r>
              <a:t/>
            </a:r>
            <a:endParaRPr sz="2000">
              <a:solidFill>
                <a:schemeClr val="dk1"/>
              </a:solidFill>
            </a:endParaRPr>
          </a:p>
          <a:p>
            <a:pPr indent="0" lvl="0" marL="0" rtl="0" algn="ctr">
              <a:lnSpc>
                <a:spcPct val="115000"/>
              </a:lnSpc>
              <a:spcBef>
                <a:spcPts val="0"/>
              </a:spcBef>
              <a:spcAft>
                <a:spcPts val="0"/>
              </a:spcAft>
              <a:buNone/>
            </a:pPr>
            <a:r>
              <a:rPr lang="en" sz="2000">
                <a:solidFill>
                  <a:schemeClr val="dk1"/>
                </a:solidFill>
              </a:rPr>
              <a:t> The FAFSA </a:t>
            </a:r>
            <a:r>
              <a:rPr lang="en" sz="2000">
                <a:solidFill>
                  <a:schemeClr val="dk1"/>
                </a:solidFill>
              </a:rPr>
              <a:t>application is what the government uses to award grants (money you do not have to pay back) and loans (money you do have to pay back)</a:t>
            </a:r>
            <a:endParaRPr sz="2000">
              <a:solidFill>
                <a:schemeClr val="dk1"/>
              </a:solidFill>
            </a:endParaRPr>
          </a:p>
          <a:p>
            <a:pPr indent="0" lvl="0" marL="0" rtl="0" algn="ctr">
              <a:lnSpc>
                <a:spcPct val="115000"/>
              </a:lnSpc>
              <a:spcBef>
                <a:spcPts val="0"/>
              </a:spcBef>
              <a:spcAft>
                <a:spcPts val="0"/>
              </a:spcAft>
              <a:buNone/>
            </a:pPr>
            <a:r>
              <a:t/>
            </a:r>
            <a:endParaRPr sz="2000">
              <a:solidFill>
                <a:schemeClr val="dk1"/>
              </a:solidFill>
            </a:endParaRPr>
          </a:p>
          <a:p>
            <a:pPr indent="0" lvl="0" marL="0" rtl="0" algn="ctr">
              <a:lnSpc>
                <a:spcPct val="115000"/>
              </a:lnSpc>
              <a:spcBef>
                <a:spcPts val="0"/>
              </a:spcBef>
              <a:spcAft>
                <a:spcPts val="0"/>
              </a:spcAft>
              <a:buNone/>
            </a:pPr>
            <a:r>
              <a:rPr lang="en" sz="2000">
                <a:solidFill>
                  <a:schemeClr val="dk1"/>
                </a:solidFill>
              </a:rPr>
              <a:t>It will also be used by the state of Texas and your future university to determine grants and loans. For this reason, you should always complete it even if you do not think you will qualify. You can send your information to up to 20 schools. </a:t>
            </a:r>
            <a:endParaRPr sz="2400">
              <a:solidFill>
                <a:schemeClr val="dk1"/>
              </a:solidFill>
            </a:endParaRPr>
          </a:p>
        </p:txBody>
      </p:sp>
      <p:sp>
        <p:nvSpPr>
          <p:cNvPr id="109" name="Google Shape;109;p14"/>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10" name="Google Shape;110;p14"/>
          <p:cNvPicPr preferRelativeResize="0"/>
          <p:nvPr/>
        </p:nvPicPr>
        <p:blipFill rotWithShape="1">
          <a:blip r:embed="rId4">
            <a:alphaModFix/>
          </a:blip>
          <a:srcRect b="155032" l="6638" r="-16179" t="-128448"/>
          <a:stretch/>
        </p:blipFill>
        <p:spPr>
          <a:xfrm>
            <a:off x="235000" y="2021325"/>
            <a:ext cx="2386450" cy="988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16" name="Google Shape;116;p15"/>
          <p:cNvSpPr txBox="1"/>
          <p:nvPr/>
        </p:nvSpPr>
        <p:spPr>
          <a:xfrm>
            <a:off x="317875" y="139800"/>
            <a:ext cx="86148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FAFSA Facts </a:t>
            </a:r>
            <a:endParaRPr sz="200"/>
          </a:p>
        </p:txBody>
      </p:sp>
      <p:sp>
        <p:nvSpPr>
          <p:cNvPr id="117" name="Google Shape;117;p15"/>
          <p:cNvSpPr txBox="1"/>
          <p:nvPr/>
        </p:nvSpPr>
        <p:spPr>
          <a:xfrm>
            <a:off x="317875" y="924900"/>
            <a:ext cx="8694600" cy="367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000" u="sng">
                <a:solidFill>
                  <a:schemeClr val="hlink"/>
                </a:solidFill>
                <a:hlinkClick r:id="rId3"/>
              </a:rPr>
              <a:t>www.studentaid.gov</a:t>
            </a:r>
            <a:r>
              <a:rPr lang="en" sz="2000">
                <a:solidFill>
                  <a:schemeClr val="dk1"/>
                </a:solidFill>
              </a:rPr>
              <a:t> </a:t>
            </a:r>
            <a:r>
              <a:rPr lang="en" sz="2000">
                <a:solidFill>
                  <a:schemeClr val="dk1"/>
                </a:solidFill>
              </a:rPr>
              <a:t>is where you will create your account and obtain your FSA ID. </a:t>
            </a:r>
            <a:endParaRPr sz="2000">
              <a:solidFill>
                <a:schemeClr val="dk1"/>
              </a:solidFill>
            </a:endParaRPr>
          </a:p>
          <a:p>
            <a:pPr indent="0" lvl="0" marL="0" rtl="0" algn="ctr">
              <a:lnSpc>
                <a:spcPct val="115000"/>
              </a:lnSpc>
              <a:spcBef>
                <a:spcPts val="0"/>
              </a:spcBef>
              <a:spcAft>
                <a:spcPts val="0"/>
              </a:spcAft>
              <a:buNone/>
            </a:pPr>
            <a:r>
              <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2000">
                <a:solidFill>
                  <a:schemeClr val="dk1"/>
                </a:solidFill>
              </a:rPr>
              <a:t>FAFSA asks for information from both the student and parents, so both of you will need to create a FSA ID. </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2000">
                <a:solidFill>
                  <a:schemeClr val="dk1"/>
                </a:solidFill>
              </a:rPr>
              <a:t>Parents will be included on the form until the student is 24. </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sz="2000">
                <a:solidFill>
                  <a:schemeClr val="dk1"/>
                </a:solidFill>
              </a:rPr>
              <a:t>Due to scammers, please make sure you are accessing the right websites.</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2000">
              <a:solidFill>
                <a:schemeClr val="dk1"/>
              </a:solidFill>
            </a:endParaRPr>
          </a:p>
          <a:p>
            <a:pPr indent="0" lvl="0" marL="0" rtl="0" algn="ctr">
              <a:lnSpc>
                <a:spcPct val="115000"/>
              </a:lnSpc>
              <a:spcBef>
                <a:spcPts val="0"/>
              </a:spcBef>
              <a:spcAft>
                <a:spcPts val="0"/>
              </a:spcAft>
              <a:buNone/>
            </a:pPr>
            <a:r>
              <a:rPr lang="en" sz="2000">
                <a:solidFill>
                  <a:schemeClr val="dk1"/>
                </a:solidFill>
              </a:rPr>
              <a:t>The form will be released on December 1, 2024. </a:t>
            </a:r>
            <a:endParaRPr sz="2400">
              <a:solidFill>
                <a:schemeClr val="dk1"/>
              </a:solidFill>
            </a:endParaRPr>
          </a:p>
        </p:txBody>
      </p:sp>
      <p:sp>
        <p:nvSpPr>
          <p:cNvPr id="118" name="Google Shape;118;p15"/>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19" name="Google Shape;119;p15"/>
          <p:cNvPicPr preferRelativeResize="0"/>
          <p:nvPr/>
        </p:nvPicPr>
        <p:blipFill rotWithShape="1">
          <a:blip r:embed="rId4">
            <a:alphaModFix/>
          </a:blip>
          <a:srcRect b="155032" l="6638" r="-16179" t="-128448"/>
          <a:stretch/>
        </p:blipFill>
        <p:spPr>
          <a:xfrm>
            <a:off x="235000" y="2021325"/>
            <a:ext cx="2386450" cy="98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25" name="Google Shape;125;p16"/>
          <p:cNvSpPr txBox="1"/>
          <p:nvPr/>
        </p:nvSpPr>
        <p:spPr>
          <a:xfrm>
            <a:off x="317875" y="139800"/>
            <a:ext cx="86148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FAFSA Facts </a:t>
            </a:r>
            <a:endParaRPr sz="200"/>
          </a:p>
        </p:txBody>
      </p:sp>
      <p:sp>
        <p:nvSpPr>
          <p:cNvPr id="126" name="Google Shape;126;p16"/>
          <p:cNvSpPr txBox="1"/>
          <p:nvPr/>
        </p:nvSpPr>
        <p:spPr>
          <a:xfrm>
            <a:off x="317875" y="693900"/>
            <a:ext cx="8694600" cy="444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000">
              <a:solidFill>
                <a:schemeClr val="dk1"/>
              </a:solidFill>
            </a:endParaRPr>
          </a:p>
          <a:p>
            <a:pPr indent="0" lvl="0" marL="0" rtl="0" algn="ctr">
              <a:lnSpc>
                <a:spcPct val="115000"/>
              </a:lnSpc>
              <a:spcBef>
                <a:spcPts val="0"/>
              </a:spcBef>
              <a:spcAft>
                <a:spcPts val="0"/>
              </a:spcAft>
              <a:buNone/>
            </a:pPr>
            <a:r>
              <a:rPr lang="en" sz="2000">
                <a:solidFill>
                  <a:schemeClr val="dk1"/>
                </a:solidFill>
              </a:rPr>
              <a:t>You must complete a new application every year that you are in university, but many parts will autofill from the previous year. </a:t>
            </a:r>
            <a:endParaRPr sz="2000">
              <a:solidFill>
                <a:schemeClr val="dk1"/>
              </a:solidFill>
            </a:endParaRPr>
          </a:p>
          <a:p>
            <a:pPr indent="0" lvl="0" marL="0" rtl="0" algn="ctr">
              <a:lnSpc>
                <a:spcPct val="115000"/>
              </a:lnSpc>
              <a:spcBef>
                <a:spcPts val="0"/>
              </a:spcBef>
              <a:spcAft>
                <a:spcPts val="0"/>
              </a:spcAft>
              <a:buNone/>
            </a:pPr>
            <a:r>
              <a:t/>
            </a:r>
            <a:endParaRPr sz="2000">
              <a:solidFill>
                <a:schemeClr val="dk1"/>
              </a:solidFill>
            </a:endParaRPr>
          </a:p>
          <a:p>
            <a:pPr indent="0" lvl="0" marL="0" rtl="0" algn="ctr">
              <a:lnSpc>
                <a:spcPct val="115000"/>
              </a:lnSpc>
              <a:spcBef>
                <a:spcPts val="0"/>
              </a:spcBef>
              <a:spcAft>
                <a:spcPts val="0"/>
              </a:spcAft>
              <a:buNone/>
            </a:pPr>
            <a:r>
              <a:rPr lang="en" sz="2000">
                <a:solidFill>
                  <a:schemeClr val="dk1"/>
                </a:solidFill>
              </a:rPr>
              <a:t>The FAFSA will not say how much you are being awarded, </a:t>
            </a:r>
            <a:endParaRPr sz="2000">
              <a:solidFill>
                <a:schemeClr val="dk1"/>
              </a:solidFill>
            </a:endParaRPr>
          </a:p>
          <a:p>
            <a:pPr indent="0" lvl="0" marL="0" rtl="0" algn="ctr">
              <a:lnSpc>
                <a:spcPct val="115000"/>
              </a:lnSpc>
              <a:spcBef>
                <a:spcPts val="0"/>
              </a:spcBef>
              <a:spcAft>
                <a:spcPts val="0"/>
              </a:spcAft>
              <a:buNone/>
            </a:pPr>
            <a:r>
              <a:rPr lang="en" sz="2000">
                <a:solidFill>
                  <a:schemeClr val="dk1"/>
                </a:solidFill>
              </a:rPr>
              <a:t>this information will come from your university. </a:t>
            </a:r>
            <a:endParaRPr sz="2000">
              <a:solidFill>
                <a:schemeClr val="dk1"/>
              </a:solidFill>
            </a:endParaRPr>
          </a:p>
          <a:p>
            <a:pPr indent="0" lvl="0" marL="0" rtl="0" algn="ctr">
              <a:lnSpc>
                <a:spcPct val="115000"/>
              </a:lnSpc>
              <a:spcBef>
                <a:spcPts val="0"/>
              </a:spcBef>
              <a:spcAft>
                <a:spcPts val="0"/>
              </a:spcAft>
              <a:buNone/>
            </a:pPr>
            <a:r>
              <a:t/>
            </a:r>
            <a:endParaRPr sz="2000">
              <a:solidFill>
                <a:schemeClr val="dk1"/>
              </a:solidFill>
            </a:endParaRPr>
          </a:p>
          <a:p>
            <a:pPr indent="0" lvl="0" marL="0" rtl="0" algn="ctr">
              <a:lnSpc>
                <a:spcPct val="115000"/>
              </a:lnSpc>
              <a:spcBef>
                <a:spcPts val="0"/>
              </a:spcBef>
              <a:spcAft>
                <a:spcPts val="0"/>
              </a:spcAft>
              <a:buNone/>
            </a:pPr>
            <a:r>
              <a:rPr lang="en" sz="2000">
                <a:solidFill>
                  <a:schemeClr val="dk1"/>
                </a:solidFill>
              </a:rPr>
              <a:t>You can make changes if needed. </a:t>
            </a:r>
            <a:endParaRPr sz="2000">
              <a:solidFill>
                <a:schemeClr val="dk1"/>
              </a:solidFill>
            </a:endParaRPr>
          </a:p>
          <a:p>
            <a:pPr indent="0" lvl="0" marL="0" rtl="0" algn="ctr">
              <a:lnSpc>
                <a:spcPct val="115000"/>
              </a:lnSpc>
              <a:spcBef>
                <a:spcPts val="0"/>
              </a:spcBef>
              <a:spcAft>
                <a:spcPts val="0"/>
              </a:spcAft>
              <a:buNone/>
            </a:pPr>
            <a:r>
              <a:t/>
            </a:r>
            <a:endParaRPr sz="2000">
              <a:solidFill>
                <a:schemeClr val="dk1"/>
              </a:solidFill>
            </a:endParaRPr>
          </a:p>
          <a:p>
            <a:pPr indent="0" lvl="0" marL="0" rtl="0" algn="ctr">
              <a:lnSpc>
                <a:spcPct val="115000"/>
              </a:lnSpc>
              <a:spcBef>
                <a:spcPts val="0"/>
              </a:spcBef>
              <a:spcAft>
                <a:spcPts val="0"/>
              </a:spcAft>
              <a:buNone/>
            </a:pPr>
            <a:r>
              <a:rPr lang="en" sz="2000">
                <a:solidFill>
                  <a:schemeClr val="dk1"/>
                </a:solidFill>
              </a:rPr>
              <a:t>Some universities may ask you to provide additional </a:t>
            </a:r>
            <a:r>
              <a:rPr lang="en" sz="2000">
                <a:solidFill>
                  <a:schemeClr val="dk1"/>
                </a:solidFill>
              </a:rPr>
              <a:t>documentation</a:t>
            </a:r>
            <a:r>
              <a:rPr lang="en" sz="2000">
                <a:solidFill>
                  <a:schemeClr val="dk1"/>
                </a:solidFill>
              </a:rPr>
              <a:t>, this is called “verification”.</a:t>
            </a:r>
            <a:endParaRPr sz="2000">
              <a:solidFill>
                <a:schemeClr val="dk1"/>
              </a:solidFill>
            </a:endParaRPr>
          </a:p>
          <a:p>
            <a:pPr indent="0" lvl="0" marL="914400" rtl="0" algn="ctr">
              <a:lnSpc>
                <a:spcPct val="115000"/>
              </a:lnSpc>
              <a:spcBef>
                <a:spcPts val="0"/>
              </a:spcBef>
              <a:spcAft>
                <a:spcPts val="0"/>
              </a:spcAft>
              <a:buNone/>
            </a:pPr>
            <a:r>
              <a:t/>
            </a:r>
            <a:endParaRPr sz="2400">
              <a:solidFill>
                <a:schemeClr val="dk1"/>
              </a:solidFill>
            </a:endParaRPr>
          </a:p>
        </p:txBody>
      </p:sp>
      <p:sp>
        <p:nvSpPr>
          <p:cNvPr id="127" name="Google Shape;127;p16"/>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28" name="Google Shape;128;p16"/>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34" name="Google Shape;134;p17"/>
          <p:cNvSpPr txBox="1"/>
          <p:nvPr/>
        </p:nvSpPr>
        <p:spPr>
          <a:xfrm>
            <a:off x="317875" y="139800"/>
            <a:ext cx="86148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FAFSA Facts </a:t>
            </a:r>
            <a:endParaRPr sz="200"/>
          </a:p>
        </p:txBody>
      </p:sp>
      <p:sp>
        <p:nvSpPr>
          <p:cNvPr id="135" name="Google Shape;135;p17"/>
          <p:cNvSpPr txBox="1"/>
          <p:nvPr/>
        </p:nvSpPr>
        <p:spPr>
          <a:xfrm>
            <a:off x="317875" y="924900"/>
            <a:ext cx="8694600" cy="4740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000">
                <a:solidFill>
                  <a:schemeClr val="dk1"/>
                </a:solidFill>
              </a:rPr>
              <a:t>What do I need to complete the FAFSA?</a:t>
            </a:r>
            <a:endParaRPr sz="2000">
              <a:solidFill>
                <a:schemeClr val="dk1"/>
              </a:solidFill>
            </a:endParaRPr>
          </a:p>
          <a:p>
            <a:pPr indent="0" lvl="0" marL="0" rtl="0" algn="ctr">
              <a:lnSpc>
                <a:spcPct val="115000"/>
              </a:lnSpc>
              <a:spcBef>
                <a:spcPts val="0"/>
              </a:spcBef>
              <a:spcAft>
                <a:spcPts val="0"/>
              </a:spcAft>
              <a:buNone/>
            </a:pPr>
            <a:r>
              <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You and your parents’ Social </a:t>
            </a:r>
            <a:r>
              <a:rPr lang="en" sz="2000">
                <a:solidFill>
                  <a:schemeClr val="dk1"/>
                </a:solidFill>
              </a:rPr>
              <a:t>Security</a:t>
            </a:r>
            <a:r>
              <a:rPr lang="en" sz="2000">
                <a:solidFill>
                  <a:schemeClr val="dk1"/>
                </a:solidFill>
              </a:rPr>
              <a:t> Number (SSN)</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IRS information or login information for you and your parents</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2023 Tax returns</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Records of child support received</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Current balances of cash, savings, and checking accounts</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Net worth of investments, business, and farms</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Individual email addresses</a:t>
            </a:r>
            <a:endParaRPr sz="2000">
              <a:solidFill>
                <a:schemeClr val="dk1"/>
              </a:solidFill>
            </a:endParaRPr>
          </a:p>
          <a:p>
            <a:pPr indent="-355600" lvl="0" marL="457200" rtl="0" algn="ctr">
              <a:lnSpc>
                <a:spcPct val="115000"/>
              </a:lnSpc>
              <a:spcBef>
                <a:spcPts val="0"/>
              </a:spcBef>
              <a:spcAft>
                <a:spcPts val="0"/>
              </a:spcAft>
              <a:buClr>
                <a:schemeClr val="dk1"/>
              </a:buClr>
              <a:buSzPts val="2000"/>
              <a:buChar char="❏"/>
            </a:pPr>
            <a:r>
              <a:rPr lang="en" sz="2000">
                <a:solidFill>
                  <a:schemeClr val="dk1"/>
                </a:solidFill>
              </a:rPr>
              <a:t>Date parents were married</a:t>
            </a:r>
            <a:endParaRPr sz="2000">
              <a:solidFill>
                <a:schemeClr val="dk1"/>
              </a:solidFill>
            </a:endParaRPr>
          </a:p>
          <a:p>
            <a:pPr indent="0" lvl="0" marL="0" rtl="0" algn="ctr">
              <a:lnSpc>
                <a:spcPct val="115000"/>
              </a:lnSpc>
              <a:spcBef>
                <a:spcPts val="0"/>
              </a:spcBef>
              <a:spcAft>
                <a:spcPts val="0"/>
              </a:spcAft>
              <a:buNone/>
            </a:pPr>
            <a:r>
              <a:t/>
            </a:r>
            <a:endParaRPr sz="2000">
              <a:solidFill>
                <a:schemeClr val="dk1"/>
              </a:solidFill>
            </a:endParaRPr>
          </a:p>
          <a:p>
            <a:pPr indent="0" lvl="0" marL="0" rtl="0" algn="ctr">
              <a:lnSpc>
                <a:spcPct val="115000"/>
              </a:lnSpc>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p:txBody>
      </p:sp>
      <p:sp>
        <p:nvSpPr>
          <p:cNvPr id="136" name="Google Shape;136;p17"/>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37" name="Google Shape;137;p17"/>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43" name="Google Shape;143;p18"/>
          <p:cNvSpPr txBox="1"/>
          <p:nvPr/>
        </p:nvSpPr>
        <p:spPr>
          <a:xfrm>
            <a:off x="317875" y="139800"/>
            <a:ext cx="86148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FAFSA vs. TASFA</a:t>
            </a:r>
            <a:endParaRPr sz="200"/>
          </a:p>
        </p:txBody>
      </p:sp>
      <p:sp>
        <p:nvSpPr>
          <p:cNvPr id="144" name="Google Shape;144;p18"/>
          <p:cNvSpPr txBox="1"/>
          <p:nvPr/>
        </p:nvSpPr>
        <p:spPr>
          <a:xfrm>
            <a:off x="317875" y="1324600"/>
            <a:ext cx="8694600" cy="2678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000">
                <a:solidFill>
                  <a:schemeClr val="dk1"/>
                </a:solidFill>
              </a:rPr>
              <a:t>TASFA stands for Texas Application for State Financial Aid</a:t>
            </a:r>
            <a:endParaRPr sz="2000">
              <a:solidFill>
                <a:schemeClr val="dk1"/>
              </a:solidFill>
            </a:endParaRPr>
          </a:p>
          <a:p>
            <a:pPr indent="0" lvl="0" marL="0" rtl="0" algn="ctr">
              <a:lnSpc>
                <a:spcPct val="115000"/>
              </a:lnSpc>
              <a:spcBef>
                <a:spcPts val="0"/>
              </a:spcBef>
              <a:spcAft>
                <a:spcPts val="0"/>
              </a:spcAft>
              <a:buNone/>
            </a:pPr>
            <a:r>
              <a:t/>
            </a:r>
            <a:endParaRPr sz="2000">
              <a:solidFill>
                <a:schemeClr val="dk1"/>
              </a:solidFill>
            </a:endParaRPr>
          </a:p>
          <a:p>
            <a:pPr indent="0" lvl="0" marL="0" rtl="0" algn="ctr">
              <a:lnSpc>
                <a:spcPct val="115000"/>
              </a:lnSpc>
              <a:spcBef>
                <a:spcPts val="0"/>
              </a:spcBef>
              <a:spcAft>
                <a:spcPts val="0"/>
              </a:spcAft>
              <a:buNone/>
            </a:pPr>
            <a:r>
              <a:rPr lang="en" sz="2000">
                <a:solidFill>
                  <a:schemeClr val="dk1"/>
                </a:solidFill>
              </a:rPr>
              <a:t>TASFA is for students who are Texas residents (lived in Texas for 3 or more years), but are not US citizens. </a:t>
            </a:r>
            <a:endParaRPr sz="2000">
              <a:solidFill>
                <a:schemeClr val="dk1"/>
              </a:solidFill>
            </a:endParaRPr>
          </a:p>
          <a:p>
            <a:pPr indent="0" lvl="0" marL="0" rtl="0" algn="ctr">
              <a:lnSpc>
                <a:spcPct val="115000"/>
              </a:lnSpc>
              <a:spcBef>
                <a:spcPts val="0"/>
              </a:spcBef>
              <a:spcAft>
                <a:spcPts val="0"/>
              </a:spcAft>
              <a:buNone/>
            </a:pPr>
            <a:r>
              <a:t/>
            </a:r>
            <a:endParaRPr sz="2000">
              <a:solidFill>
                <a:schemeClr val="dk1"/>
              </a:solidFill>
            </a:endParaRPr>
          </a:p>
          <a:p>
            <a:pPr indent="0" lvl="0" marL="0" rtl="0" algn="ctr">
              <a:lnSpc>
                <a:spcPct val="115000"/>
              </a:lnSpc>
              <a:spcBef>
                <a:spcPts val="0"/>
              </a:spcBef>
              <a:spcAft>
                <a:spcPts val="0"/>
              </a:spcAft>
              <a:buNone/>
            </a:pPr>
            <a:r>
              <a:rPr lang="en" sz="2000">
                <a:solidFill>
                  <a:schemeClr val="dk1"/>
                </a:solidFill>
              </a:rPr>
              <a:t>More </a:t>
            </a:r>
            <a:r>
              <a:rPr lang="en" sz="2000">
                <a:solidFill>
                  <a:schemeClr val="dk1"/>
                </a:solidFill>
              </a:rPr>
              <a:t>information</a:t>
            </a:r>
            <a:r>
              <a:rPr lang="en" sz="2000">
                <a:solidFill>
                  <a:schemeClr val="dk1"/>
                </a:solidFill>
              </a:rPr>
              <a:t> and the application can be found </a:t>
            </a:r>
            <a:r>
              <a:rPr lang="en" sz="2000" u="sng">
                <a:solidFill>
                  <a:schemeClr val="hlink"/>
                </a:solidFill>
                <a:hlinkClick r:id="rId3"/>
              </a:rPr>
              <a:t>here</a:t>
            </a:r>
            <a:r>
              <a:rPr lang="en" sz="2000">
                <a:solidFill>
                  <a:schemeClr val="dk1"/>
                </a:solidFill>
              </a:rPr>
              <a:t>. </a:t>
            </a:r>
            <a:endParaRPr sz="2000">
              <a:solidFill>
                <a:schemeClr val="dk1"/>
              </a:solidFill>
            </a:endParaRPr>
          </a:p>
          <a:p>
            <a:pPr indent="0" lvl="0" marL="914400" rtl="0" algn="ctr">
              <a:lnSpc>
                <a:spcPct val="115000"/>
              </a:lnSpc>
              <a:spcBef>
                <a:spcPts val="0"/>
              </a:spcBef>
              <a:spcAft>
                <a:spcPts val="0"/>
              </a:spcAft>
              <a:buNone/>
            </a:pPr>
            <a:r>
              <a:t/>
            </a:r>
            <a:endParaRPr sz="2400">
              <a:solidFill>
                <a:schemeClr val="dk1"/>
              </a:solidFill>
            </a:endParaRPr>
          </a:p>
        </p:txBody>
      </p:sp>
      <p:sp>
        <p:nvSpPr>
          <p:cNvPr id="145" name="Google Shape;145;p18"/>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46" name="Google Shape;146;p18"/>
          <p:cNvPicPr preferRelativeResize="0"/>
          <p:nvPr/>
        </p:nvPicPr>
        <p:blipFill rotWithShape="1">
          <a:blip r:embed="rId4">
            <a:alphaModFix/>
          </a:blip>
          <a:srcRect b="155032" l="6638" r="-16179" t="-128448"/>
          <a:stretch/>
        </p:blipFill>
        <p:spPr>
          <a:xfrm>
            <a:off x="235000" y="2021325"/>
            <a:ext cx="2386450" cy="988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52" name="Google Shape;152;p19"/>
          <p:cNvSpPr txBox="1"/>
          <p:nvPr/>
        </p:nvSpPr>
        <p:spPr>
          <a:xfrm>
            <a:off x="521125" y="139800"/>
            <a:ext cx="81240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Who reports information?</a:t>
            </a:r>
            <a:endParaRPr sz="200"/>
          </a:p>
        </p:txBody>
      </p:sp>
      <p:sp>
        <p:nvSpPr>
          <p:cNvPr id="153" name="Google Shape;153;p19"/>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54" name="Google Shape;154;p19"/>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pic>
        <p:nvPicPr>
          <p:cNvPr id="155" name="Google Shape;155;p19"/>
          <p:cNvPicPr preferRelativeResize="0"/>
          <p:nvPr/>
        </p:nvPicPr>
        <p:blipFill>
          <a:blip r:embed="rId4">
            <a:alphaModFix/>
          </a:blip>
          <a:stretch>
            <a:fillRect/>
          </a:stretch>
        </p:blipFill>
        <p:spPr>
          <a:xfrm>
            <a:off x="302250" y="807750"/>
            <a:ext cx="8689352" cy="4236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61" name="Google Shape;161;p20"/>
          <p:cNvSpPr txBox="1"/>
          <p:nvPr/>
        </p:nvSpPr>
        <p:spPr>
          <a:xfrm>
            <a:off x="521125" y="139800"/>
            <a:ext cx="81240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rgbClr val="00305D"/>
                </a:solidFill>
                <a:latin typeface="Roboto Condensed"/>
                <a:ea typeface="Roboto Condensed"/>
                <a:cs typeface="Roboto Condensed"/>
                <a:sym typeface="Roboto Condensed"/>
              </a:rPr>
              <a:t>Changes to the FAFSA</a:t>
            </a:r>
            <a:endParaRPr sz="200"/>
          </a:p>
        </p:txBody>
      </p:sp>
      <p:sp>
        <p:nvSpPr>
          <p:cNvPr id="162" name="Google Shape;162;p20"/>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pic>
        <p:nvPicPr>
          <p:cNvPr id="163" name="Google Shape;163;p20"/>
          <p:cNvPicPr preferRelativeResize="0"/>
          <p:nvPr/>
        </p:nvPicPr>
        <p:blipFill rotWithShape="1">
          <a:blip r:embed="rId3">
            <a:alphaModFix/>
          </a:blip>
          <a:srcRect b="155032" l="6638" r="-16179" t="-128448"/>
          <a:stretch/>
        </p:blipFill>
        <p:spPr>
          <a:xfrm>
            <a:off x="235000" y="2021325"/>
            <a:ext cx="2386450" cy="988850"/>
          </a:xfrm>
          <a:prstGeom prst="rect">
            <a:avLst/>
          </a:prstGeom>
          <a:noFill/>
          <a:ln>
            <a:noFill/>
          </a:ln>
        </p:spPr>
      </p:pic>
      <p:pic>
        <p:nvPicPr>
          <p:cNvPr id="164" name="Google Shape;164;p20"/>
          <p:cNvPicPr preferRelativeResize="0"/>
          <p:nvPr/>
        </p:nvPicPr>
        <p:blipFill>
          <a:blip r:embed="rId4">
            <a:alphaModFix/>
          </a:blip>
          <a:stretch>
            <a:fillRect/>
          </a:stretch>
        </p:blipFill>
        <p:spPr>
          <a:xfrm>
            <a:off x="376800" y="807750"/>
            <a:ext cx="8614802" cy="4252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